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4" r:id="rId2"/>
    <p:sldId id="267" r:id="rId3"/>
    <p:sldId id="272" r:id="rId4"/>
    <p:sldId id="292" r:id="rId5"/>
    <p:sldId id="281" r:id="rId6"/>
    <p:sldId id="282" r:id="rId7"/>
    <p:sldId id="279" r:id="rId8"/>
    <p:sldId id="284" r:id="rId9"/>
    <p:sldId id="278" r:id="rId10"/>
    <p:sldId id="285" r:id="rId11"/>
    <p:sldId id="288" r:id="rId12"/>
    <p:sldId id="257" r:id="rId13"/>
    <p:sldId id="271" r:id="rId14"/>
    <p:sldId id="293" r:id="rId15"/>
    <p:sldId id="291" r:id="rId16"/>
    <p:sldId id="259" r:id="rId1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7" autoAdjust="0"/>
    <p:restoredTop sz="78863" autoAdjust="0"/>
  </p:normalViewPr>
  <p:slideViewPr>
    <p:cSldViewPr snapToGrid="0">
      <p:cViewPr varScale="1">
        <p:scale>
          <a:sx n="59" d="100"/>
          <a:sy n="59" d="100"/>
        </p:scale>
        <p:origin x="106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0BE1-7F58-443E-95BC-4DBA547B1F0F}" type="datetimeFigureOut">
              <a:rPr lang="fr-FR" smtClean="0"/>
              <a:t>17/01/2018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C9AB9-3760-41D5-A4E7-30BC5F7B39A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40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180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601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76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975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74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256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075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08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5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695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928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57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28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09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C9AB9-3760-41D5-A4E7-30BC5F7B39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1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1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449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089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1575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369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617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59182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5558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4649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7431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3632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2783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B9D29-A1EE-43BE-B764-75984AB3FF26}" type="datetimeFigureOut">
              <a:rPr lang="fi-FI" smtClean="0"/>
              <a:t>17.1.2018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49D0C-5AF2-49B5-8ED7-89CD7ACAF12F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5109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python/" TargetMode="External"/><Relationship Id="rId5" Type="http://schemas.openxmlformats.org/officeDocument/2006/relationships/hyperlink" Target="https://docs.python.org/3/tutorial/" TargetMode="External"/><Relationship Id="rId4" Type="http://schemas.openxmlformats.org/officeDocument/2006/relationships/hyperlink" Target="http://www.python-course.eu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AI  projects</a:t>
            </a:r>
            <a:endParaRPr lang="fi-FI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anchor="ctr"/>
          <a:lstStyle/>
          <a:p>
            <a:r>
              <a:rPr lang="fi-FI" dirty="0" smtClean="0"/>
              <a:t> Project  1: </a:t>
            </a:r>
            <a:r>
              <a:rPr lang="en-US" dirty="0" smtClean="0"/>
              <a:t>Search </a:t>
            </a:r>
            <a:r>
              <a:rPr lang="en-US" dirty="0"/>
              <a:t> </a:t>
            </a:r>
            <a:r>
              <a:rPr lang="en-US" dirty="0" smtClean="0"/>
              <a:t>algorithms (25 points).</a:t>
            </a:r>
          </a:p>
          <a:p>
            <a:pPr lvl="1"/>
            <a:r>
              <a:rPr lang="en-US" dirty="0" smtClean="0"/>
              <a:t>Question 1,2,3 and 4  are </a:t>
            </a:r>
            <a:r>
              <a:rPr lang="en-US" dirty="0" smtClean="0">
                <a:solidFill>
                  <a:srgbClr val="FF0000"/>
                </a:solidFill>
              </a:rPr>
              <a:t>mandatory (12 points)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Question 5,6,7 and 8 are  </a:t>
            </a:r>
            <a:r>
              <a:rPr lang="en-US" dirty="0" smtClean="0">
                <a:solidFill>
                  <a:schemeClr val="accent6"/>
                </a:solidFill>
              </a:rPr>
              <a:t>optional (13 points)</a:t>
            </a:r>
            <a:r>
              <a:rPr lang="en-US" dirty="0" smtClean="0"/>
              <a:t>. </a:t>
            </a:r>
          </a:p>
          <a:p>
            <a:r>
              <a:rPr lang="en-US" dirty="0" smtClean="0"/>
              <a:t> Project 2: </a:t>
            </a:r>
            <a:r>
              <a:rPr lang="fi-FI" dirty="0" smtClean="0"/>
              <a:t> Multi-Agent search (25 points).</a:t>
            </a:r>
          </a:p>
          <a:p>
            <a:pPr lvl="1"/>
            <a:r>
              <a:rPr lang="en-US" dirty="0"/>
              <a:t>Question 1,2,3 and 4 are </a:t>
            </a:r>
            <a:r>
              <a:rPr lang="en-US" dirty="0" smtClean="0">
                <a:solidFill>
                  <a:srgbClr val="FF0000"/>
                </a:solidFill>
              </a:rPr>
              <a:t>mandatory (19 points)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Question </a:t>
            </a:r>
            <a:r>
              <a:rPr lang="en-US" dirty="0" smtClean="0"/>
              <a:t>5,6 and 7 </a:t>
            </a:r>
            <a:r>
              <a:rPr lang="en-US" dirty="0"/>
              <a:t>are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optional (6 points)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r>
              <a:rPr lang="fi-FI" dirty="0" smtClean="0"/>
              <a:t>Project 1+ Project 2 &gt; </a:t>
            </a:r>
            <a:r>
              <a:rPr lang="fi-FI" dirty="0" smtClean="0">
                <a:solidFill>
                  <a:srgbClr val="FF0000"/>
                </a:solidFill>
              </a:rPr>
              <a:t>45 points  </a:t>
            </a:r>
            <a:r>
              <a:rPr lang="fi-FI" dirty="0" smtClean="0"/>
              <a:t>(+ 1 grade  in the exam )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4983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i-FI" sz="4000" dirty="0" smtClean="0"/>
              <a:t> </a:t>
            </a:r>
            <a:r>
              <a:rPr lang="en-US" sz="4000" b="1" dirty="0" smtClean="0"/>
              <a:t>Project 1: Search in </a:t>
            </a:r>
            <a:r>
              <a:rPr lang="en-US" sz="4000" b="1" dirty="0"/>
              <a:t>Pacman (</a:t>
            </a:r>
            <a:r>
              <a:rPr lang="en-US" sz="4000" b="1" dirty="0" smtClean="0"/>
              <a:t>Q 7 and 8)</a:t>
            </a:r>
            <a:endParaRPr lang="fi-FI" sz="4000" dirty="0"/>
          </a:p>
        </p:txBody>
      </p:sp>
      <p:pic>
        <p:nvPicPr>
          <p:cNvPr id="4" name="al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60" end="1491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48" y="1690688"/>
            <a:ext cx="10367890" cy="46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0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064454" y="1990164"/>
            <a:ext cx="10456985" cy="456303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Project 1: Search in Pacman (Q </a:t>
            </a:r>
            <a:r>
              <a:rPr lang="en-US" sz="4000" b="1" dirty="0" smtClean="0"/>
              <a:t>7 </a:t>
            </a:r>
            <a:r>
              <a:rPr lang="en-US" sz="4000" b="1" dirty="0"/>
              <a:t>and </a:t>
            </a:r>
            <a:r>
              <a:rPr lang="en-US" sz="4000" b="1" dirty="0" smtClean="0"/>
              <a:t>8)</a:t>
            </a:r>
            <a:endParaRPr lang="en-US" sz="40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739010" y="3149442"/>
            <a:ext cx="4736123" cy="2405063"/>
          </a:xfrm>
        </p:spPr>
        <p:txBody>
          <a:bodyPr/>
          <a:lstStyle/>
          <a:p>
            <a:r>
              <a:rPr lang="en-US" sz="2400" dirty="0" smtClean="0"/>
              <a:t>Problem: </a:t>
            </a:r>
            <a:r>
              <a:rPr lang="fi-FI" sz="2400" b="1" dirty="0"/>
              <a:t>Eating All The Dots </a:t>
            </a:r>
            <a:endParaRPr lang="fi-FI" sz="2400" b="1" dirty="0" smtClean="0"/>
          </a:p>
          <a:p>
            <a:pPr lvl="1"/>
            <a:r>
              <a:rPr lang="en-US" sz="2000" dirty="0" smtClean="0"/>
              <a:t>States: {(</a:t>
            </a:r>
            <a:r>
              <a:rPr lang="en-US" sz="2000" dirty="0" err="1" smtClean="0"/>
              <a:t>x,y</a:t>
            </a:r>
            <a:r>
              <a:rPr lang="en-US" sz="2000" dirty="0" smtClean="0"/>
              <a:t>), dots </a:t>
            </a:r>
            <a:r>
              <a:rPr lang="en-US" sz="2000" dirty="0" err="1" smtClean="0"/>
              <a:t>booleans</a:t>
            </a:r>
            <a:r>
              <a:rPr lang="en-US" sz="2000" dirty="0" smtClean="0"/>
              <a:t>}</a:t>
            </a:r>
          </a:p>
          <a:p>
            <a:pPr lvl="1"/>
            <a:r>
              <a:rPr lang="en-US" sz="2000" dirty="0" smtClean="0"/>
              <a:t>Successor: update location and possibly a dot </a:t>
            </a:r>
            <a:r>
              <a:rPr lang="en-US" sz="2000" dirty="0" err="1" smtClean="0"/>
              <a:t>boolean</a:t>
            </a:r>
            <a:endParaRPr lang="en-US" sz="2000" dirty="0" smtClean="0"/>
          </a:p>
          <a:p>
            <a:pPr lvl="1"/>
            <a:r>
              <a:rPr lang="en-US" sz="2000" dirty="0" smtClean="0"/>
              <a:t>Goal test: all dots are true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09" y="2697197"/>
            <a:ext cx="5249301" cy="30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958" y="365125"/>
            <a:ext cx="10523736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Project 1: Search in </a:t>
            </a:r>
            <a:r>
              <a:rPr lang="en-US" sz="4000" b="1" dirty="0" err="1" smtClean="0"/>
              <a:t>Pacman</a:t>
            </a:r>
            <a:r>
              <a:rPr lang="en-US" sz="4000" b="1" dirty="0" smtClean="0"/>
              <a:t> (</a:t>
            </a:r>
            <a:r>
              <a:rPr lang="fi-FI" sz="4000" b="1" dirty="0" err="1" smtClean="0"/>
              <a:t>Background</a:t>
            </a:r>
            <a:r>
              <a:rPr lang="en-US" sz="4000" b="1" dirty="0" smtClean="0"/>
              <a:t>)</a:t>
            </a:r>
            <a:endParaRPr lang="fi-FI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/>
            <a:r>
              <a:rPr lang="en-US" dirty="0" smtClean="0"/>
              <a:t>Python basics programming (python 2.7). </a:t>
            </a:r>
          </a:p>
          <a:p>
            <a:pPr marL="457200" lvl="1" indent="0">
              <a:buNone/>
            </a:pPr>
            <a:r>
              <a:rPr lang="en-US" dirty="0" smtClean="0"/>
              <a:t>        -   Installation:</a:t>
            </a:r>
          </a:p>
          <a:p>
            <a:pPr marL="1371600" lvl="3" indent="0">
              <a:buNone/>
            </a:pPr>
            <a:r>
              <a:rPr lang="en-US" dirty="0" smtClean="0">
                <a:hlinkClick r:id="rId3"/>
              </a:rPr>
              <a:t>https://www.python.org/downloads/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    -   Tutorials:</a:t>
            </a:r>
          </a:p>
          <a:p>
            <a:pPr marL="1371600" lvl="3" indent="0">
              <a:buNone/>
            </a:pPr>
            <a:r>
              <a:rPr lang="en-US" dirty="0" smtClean="0">
                <a:hlinkClick r:id="rId4"/>
              </a:rPr>
              <a:t>http://www.python-course.eu</a:t>
            </a:r>
            <a:r>
              <a:rPr lang="en-US" dirty="0" smtClean="0"/>
              <a:t> </a:t>
            </a:r>
          </a:p>
          <a:p>
            <a:pPr marL="1371600" lvl="3" indent="0">
              <a:buNone/>
            </a:pPr>
            <a:r>
              <a:rPr lang="en-US" dirty="0">
                <a:hlinkClick r:id="rId5"/>
              </a:rPr>
              <a:t>https://docs.python.org/3/tutorial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pPr marL="1371600" lvl="3" indent="0">
              <a:buNone/>
            </a:pPr>
            <a:r>
              <a:rPr lang="en-US" dirty="0">
                <a:hlinkClick r:id="rId6"/>
              </a:rPr>
              <a:t>https://www.tutorialspoint.com/python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pPr marL="2286000" lvl="5" indent="0">
              <a:buNone/>
            </a:pPr>
            <a:endParaRPr lang="fi-FI" dirty="0" smtClean="0"/>
          </a:p>
          <a:p>
            <a:pPr lvl="1"/>
            <a:r>
              <a:rPr lang="fi-FI" dirty="0" smtClean="0"/>
              <a:t>Have </a:t>
            </a:r>
            <a:r>
              <a:rPr lang="fi-FI" dirty="0"/>
              <a:t>an idea about the different search algorithms </a:t>
            </a:r>
            <a:r>
              <a:rPr lang="fi-FI" dirty="0" smtClean="0"/>
              <a:t>(read </a:t>
            </a:r>
            <a:r>
              <a:rPr lang="fi-FI" dirty="0"/>
              <a:t>the course material)</a:t>
            </a:r>
          </a:p>
          <a:p>
            <a:pPr marL="457200" lvl="1" indent="0">
              <a:buNone/>
            </a:pP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58535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smtClean="0"/>
              <a:t> </a:t>
            </a:r>
            <a:r>
              <a:rPr lang="en-US" b="1" dirty="0" smtClean="0"/>
              <a:t>Project 1: Search in </a:t>
            </a:r>
            <a:r>
              <a:rPr lang="en-US" b="1" dirty="0" err="1" smtClean="0"/>
              <a:t>Pacman</a:t>
            </a:r>
            <a:r>
              <a:rPr lang="en-US" b="1" dirty="0" smtClean="0"/>
              <a:t> (code)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Files </a:t>
            </a:r>
            <a:r>
              <a:rPr lang="en-US" i="1" dirty="0"/>
              <a:t>you'll edit: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search.py</a:t>
            </a:r>
            <a:r>
              <a:rPr lang="en-US" dirty="0" smtClean="0"/>
              <a:t>:   </a:t>
            </a:r>
            <a:r>
              <a:rPr lang="en-US" dirty="0"/>
              <a:t>Where all of your search algorithms will reside.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searchAgents.py</a:t>
            </a:r>
            <a:r>
              <a:rPr lang="en-US" dirty="0" smtClean="0"/>
              <a:t>:   </a:t>
            </a:r>
            <a:r>
              <a:rPr lang="en-US" dirty="0"/>
              <a:t>Where all of your search-based agents will reside. </a:t>
            </a:r>
            <a:endParaRPr lang="en-US" dirty="0" smtClean="0"/>
          </a:p>
          <a:p>
            <a:pPr marL="0" indent="0">
              <a:buNone/>
            </a:pPr>
            <a:r>
              <a:rPr lang="fi-FI" dirty="0" smtClean="0"/>
              <a:t>                                  (sucesor, goal function).</a:t>
            </a:r>
          </a:p>
          <a:p>
            <a:r>
              <a:rPr lang="en-US" i="1" dirty="0" smtClean="0"/>
              <a:t>Files </a:t>
            </a:r>
            <a:r>
              <a:rPr lang="en-US" i="1" dirty="0"/>
              <a:t>you might want to look at: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pacman.py</a:t>
            </a:r>
            <a:r>
              <a:rPr lang="en-US" dirty="0" smtClean="0"/>
              <a:t>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dirty="0"/>
              <a:t>main file that runs Pacman games. This file describes a </a:t>
            </a:r>
            <a:r>
              <a:rPr lang="en-US" dirty="0" smtClean="0"/>
              <a:t>   			           Pacman  </a:t>
            </a:r>
            <a:r>
              <a:rPr lang="en-US" dirty="0" err="1" smtClean="0"/>
              <a:t>GameState</a:t>
            </a:r>
            <a:r>
              <a:rPr lang="en-US" dirty="0" smtClean="0"/>
              <a:t> </a:t>
            </a:r>
            <a:r>
              <a:rPr lang="en-US" dirty="0"/>
              <a:t>type, which you use in this project.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game.py</a:t>
            </a:r>
            <a:r>
              <a:rPr lang="en-US" dirty="0" smtClean="0"/>
              <a:t>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dirty="0"/>
              <a:t>logic behind how the </a:t>
            </a:r>
            <a:r>
              <a:rPr lang="en-US" dirty="0" err="1"/>
              <a:t>Pacman</a:t>
            </a:r>
            <a:r>
              <a:rPr lang="en-US" dirty="0"/>
              <a:t> world works. This file describes </a:t>
            </a:r>
            <a:r>
              <a:rPr lang="en-US" dirty="0" smtClean="0"/>
              <a:t> 	          	     several </a:t>
            </a:r>
            <a:r>
              <a:rPr lang="en-US" dirty="0"/>
              <a:t>supporting types like </a:t>
            </a:r>
            <a:r>
              <a:rPr lang="en-US" dirty="0" err="1"/>
              <a:t>AgentState</a:t>
            </a:r>
            <a:r>
              <a:rPr lang="en-US" dirty="0"/>
              <a:t>, Agent, Direction, and </a:t>
            </a:r>
            <a:r>
              <a:rPr lang="en-US" dirty="0" smtClean="0"/>
              <a:t> Grid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util.py</a:t>
            </a:r>
            <a:r>
              <a:rPr lang="en-US" b="1" dirty="0"/>
              <a:t> </a:t>
            </a:r>
            <a:r>
              <a:rPr lang="en-US" b="1" dirty="0" smtClean="0"/>
              <a:t>: Useful </a:t>
            </a:r>
            <a:r>
              <a:rPr lang="en-US" b="1" dirty="0"/>
              <a:t>data structures for implementing search algorithms. </a:t>
            </a:r>
            <a:endParaRPr lang="fi-FI" b="1" dirty="0"/>
          </a:p>
        </p:txBody>
      </p:sp>
    </p:spTree>
    <p:extLst>
      <p:ext uri="{BB962C8B-B14F-4D97-AF65-F5344CB8AC3E}">
        <p14:creationId xmlns:p14="http://schemas.microsoft.com/office/powerpoint/2010/main" val="263702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smtClean="0"/>
              <a:t> </a:t>
            </a:r>
            <a:r>
              <a:rPr lang="en-US" b="1" dirty="0" smtClean="0"/>
              <a:t>Project 1: Useful function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 fontScale="92500" lnSpcReduction="10000"/>
          </a:bodyPr>
          <a:lstStyle/>
          <a:p>
            <a:r>
              <a:rPr lang="fi-FI" dirty="0" smtClean="0"/>
              <a:t> </a:t>
            </a:r>
            <a:r>
              <a:rPr lang="fi-FI" dirty="0" err="1" smtClean="0"/>
              <a:t>start</a:t>
            </a:r>
            <a:r>
              <a:rPr lang="fi-FI" dirty="0" smtClean="0"/>
              <a:t>=</a:t>
            </a:r>
            <a:r>
              <a:rPr lang="fi-FI" dirty="0" err="1" smtClean="0"/>
              <a:t>problem.getStartState</a:t>
            </a:r>
            <a:r>
              <a:rPr lang="fi-FI" dirty="0"/>
              <a:t>() </a:t>
            </a:r>
            <a:r>
              <a:rPr lang="fi-FI" dirty="0" smtClean="0"/>
              <a:t>: </a:t>
            </a:r>
            <a:r>
              <a:rPr lang="fi-FI" dirty="0" err="1" smtClean="0"/>
              <a:t>get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starting</a:t>
            </a:r>
            <a:r>
              <a:rPr lang="fi-FI" dirty="0" smtClean="0"/>
              <a:t> position.</a:t>
            </a:r>
          </a:p>
          <a:p>
            <a:r>
              <a:rPr lang="fi-FI" dirty="0" smtClean="0"/>
              <a:t> </a:t>
            </a:r>
            <a:r>
              <a:rPr lang="fi-FI" dirty="0" err="1" smtClean="0"/>
              <a:t>succ</a:t>
            </a:r>
            <a:r>
              <a:rPr lang="fi-FI" dirty="0" smtClean="0"/>
              <a:t>=</a:t>
            </a:r>
            <a:r>
              <a:rPr lang="fi-FI" dirty="0" err="1" smtClean="0"/>
              <a:t>problem.getSuccessors</a:t>
            </a:r>
            <a:r>
              <a:rPr lang="fi-FI" dirty="0" smtClean="0"/>
              <a:t>(</a:t>
            </a:r>
            <a:r>
              <a:rPr lang="fi-FI" b="1" dirty="0" err="1" smtClean="0"/>
              <a:t>state</a:t>
            </a:r>
            <a:r>
              <a:rPr lang="fi-FI" dirty="0"/>
              <a:t>) </a:t>
            </a:r>
            <a:r>
              <a:rPr lang="fi-FI" dirty="0" smtClean="0"/>
              <a:t>: </a:t>
            </a:r>
            <a:r>
              <a:rPr lang="fi-FI" dirty="0" err="1" smtClean="0"/>
              <a:t>get</a:t>
            </a:r>
            <a:r>
              <a:rPr lang="fi-FI" dirty="0" smtClean="0"/>
              <a:t> </a:t>
            </a:r>
            <a:r>
              <a:rPr lang="fi-FI" dirty="0" err="1" smtClean="0"/>
              <a:t>successors</a:t>
            </a:r>
            <a:r>
              <a:rPr lang="fi-FI" dirty="0" smtClean="0"/>
              <a:t> of </a:t>
            </a:r>
            <a:r>
              <a:rPr lang="fi-FI" dirty="0" err="1" smtClean="0"/>
              <a:t>state</a:t>
            </a:r>
            <a:r>
              <a:rPr lang="fi-FI" dirty="0" smtClean="0"/>
              <a:t>  </a:t>
            </a:r>
            <a:r>
              <a:rPr lang="fi-FI" b="1" dirty="0" err="1" smtClean="0"/>
              <a:t>state</a:t>
            </a:r>
            <a:r>
              <a:rPr lang="fi-FI" b="1" dirty="0" smtClean="0"/>
              <a:t>.</a:t>
            </a:r>
          </a:p>
          <a:p>
            <a:r>
              <a:rPr lang="fi-FI" dirty="0"/>
              <a:t> </a:t>
            </a:r>
            <a:r>
              <a:rPr lang="fi-FI" b="1" i="1" dirty="0" err="1"/>
              <a:t>stack</a:t>
            </a:r>
            <a:r>
              <a:rPr lang="fi-FI" i="1" dirty="0"/>
              <a:t>=</a:t>
            </a:r>
            <a:r>
              <a:rPr lang="fi-FI" i="1" dirty="0" err="1"/>
              <a:t>util.Stack</a:t>
            </a:r>
            <a:r>
              <a:rPr lang="fi-FI" i="1" dirty="0" smtClean="0"/>
              <a:t>(): </a:t>
            </a:r>
            <a:r>
              <a:rPr lang="fi-FI" dirty="0" err="1"/>
              <a:t>D</a:t>
            </a:r>
            <a:r>
              <a:rPr lang="fi-FI" dirty="0" err="1" smtClean="0"/>
              <a:t>efine</a:t>
            </a:r>
            <a:r>
              <a:rPr lang="fi-FI" dirty="0" smtClean="0"/>
              <a:t> a   </a:t>
            </a:r>
            <a:r>
              <a:rPr lang="fi-FI" dirty="0" err="1"/>
              <a:t>S</a:t>
            </a:r>
            <a:r>
              <a:rPr lang="fi-FI" dirty="0" err="1" smtClean="0"/>
              <a:t>tack</a:t>
            </a:r>
            <a:r>
              <a:rPr lang="fi-FI" dirty="0" smtClean="0"/>
              <a:t> </a:t>
            </a:r>
            <a:r>
              <a:rPr lang="fi-FI" dirty="0" err="1" smtClean="0"/>
              <a:t>structure</a:t>
            </a:r>
            <a:r>
              <a:rPr lang="fi-FI" dirty="0" smtClean="0"/>
              <a:t> </a:t>
            </a:r>
            <a:r>
              <a:rPr lang="fi-FI" b="1" i="1" dirty="0" err="1" smtClean="0"/>
              <a:t>stack</a:t>
            </a:r>
            <a:r>
              <a:rPr lang="fi-FI" b="1" i="1" dirty="0" smtClean="0"/>
              <a:t>.</a:t>
            </a:r>
          </a:p>
          <a:p>
            <a:r>
              <a:rPr lang="fi-FI" b="1" dirty="0" err="1"/>
              <a:t>queue</a:t>
            </a:r>
            <a:r>
              <a:rPr lang="fi-FI" dirty="0"/>
              <a:t>=</a:t>
            </a:r>
            <a:r>
              <a:rPr lang="fi-FI" dirty="0" err="1"/>
              <a:t>util.Queue</a:t>
            </a:r>
            <a:r>
              <a:rPr lang="fi-FI" dirty="0" smtClean="0"/>
              <a:t>(): </a:t>
            </a:r>
            <a:r>
              <a:rPr lang="fi-FI" dirty="0" err="1" smtClean="0"/>
              <a:t>Define</a:t>
            </a:r>
            <a:r>
              <a:rPr lang="fi-FI" dirty="0" smtClean="0"/>
              <a:t> a    Queue </a:t>
            </a:r>
            <a:r>
              <a:rPr lang="fi-FI" b="1" dirty="0" err="1" smtClean="0"/>
              <a:t>queue</a:t>
            </a:r>
            <a:r>
              <a:rPr lang="fi-FI" dirty="0" smtClean="0"/>
              <a:t>. </a:t>
            </a:r>
          </a:p>
          <a:p>
            <a:r>
              <a:rPr lang="fi-FI" b="1" dirty="0" err="1" smtClean="0"/>
              <a:t>Pqueue</a:t>
            </a:r>
            <a:r>
              <a:rPr lang="fi-FI" dirty="0" smtClean="0"/>
              <a:t>=</a:t>
            </a:r>
            <a:r>
              <a:rPr lang="fi-FI" dirty="0" err="1" smtClean="0"/>
              <a:t>util.PriorityQueue</a:t>
            </a:r>
            <a:r>
              <a:rPr lang="fi-FI" dirty="0"/>
              <a:t> (): </a:t>
            </a:r>
            <a:r>
              <a:rPr lang="fi-FI" dirty="0" err="1"/>
              <a:t>Define</a:t>
            </a:r>
            <a:r>
              <a:rPr lang="fi-FI" dirty="0"/>
              <a:t> a    </a:t>
            </a:r>
            <a:r>
              <a:rPr lang="fi-FI" dirty="0" err="1" smtClean="0"/>
              <a:t>PriorityQueue</a:t>
            </a:r>
            <a:r>
              <a:rPr lang="fi-FI" dirty="0" smtClean="0"/>
              <a:t> </a:t>
            </a:r>
            <a:r>
              <a:rPr lang="fi-FI" b="1" dirty="0" err="1" smtClean="0"/>
              <a:t>Pqueue</a:t>
            </a:r>
            <a:r>
              <a:rPr lang="fi-FI" dirty="0"/>
              <a:t>. </a:t>
            </a:r>
          </a:p>
          <a:p>
            <a:r>
              <a:rPr lang="fi-FI" dirty="0" smtClean="0"/>
              <a:t> </a:t>
            </a:r>
            <a:r>
              <a:rPr lang="fi-FI" dirty="0" err="1" smtClean="0"/>
              <a:t>util.Stack.push</a:t>
            </a:r>
            <a:r>
              <a:rPr lang="fi-FI" dirty="0" smtClean="0"/>
              <a:t>(</a:t>
            </a:r>
            <a:r>
              <a:rPr lang="fi-FI" b="1" dirty="0" err="1" smtClean="0"/>
              <a:t>stack</a:t>
            </a:r>
            <a:r>
              <a:rPr lang="fi-FI" dirty="0" smtClean="0"/>
              <a:t>, </a:t>
            </a:r>
            <a:r>
              <a:rPr lang="fi-FI" b="1" dirty="0" err="1" smtClean="0"/>
              <a:t>state</a:t>
            </a:r>
            <a:r>
              <a:rPr lang="fi-FI" dirty="0" smtClean="0"/>
              <a:t>))/</a:t>
            </a:r>
            <a:r>
              <a:rPr lang="fi-FI" b="1" dirty="0"/>
              <a:t> </a:t>
            </a:r>
            <a:r>
              <a:rPr lang="fi-FI" dirty="0" err="1"/>
              <a:t>util.Queue.push</a:t>
            </a:r>
            <a:r>
              <a:rPr lang="fi-FI" dirty="0"/>
              <a:t>(</a:t>
            </a:r>
            <a:r>
              <a:rPr lang="fi-FI" b="1" dirty="0" err="1"/>
              <a:t>queue</a:t>
            </a:r>
            <a:r>
              <a:rPr lang="fi-FI" dirty="0" smtClean="0"/>
              <a:t>, </a:t>
            </a:r>
            <a:r>
              <a:rPr lang="fi-FI" b="1" dirty="0" err="1"/>
              <a:t>state</a:t>
            </a:r>
            <a:r>
              <a:rPr lang="fi-FI" dirty="0"/>
              <a:t>))</a:t>
            </a:r>
            <a:r>
              <a:rPr lang="fi-FI" dirty="0" smtClean="0"/>
              <a:t>: </a:t>
            </a:r>
            <a:r>
              <a:rPr lang="fi-FI" dirty="0" err="1" smtClean="0"/>
              <a:t>push</a:t>
            </a:r>
            <a:r>
              <a:rPr lang="fi-FI" dirty="0" smtClean="0"/>
              <a:t> 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state</a:t>
            </a:r>
            <a:r>
              <a:rPr lang="fi-FI" dirty="0" smtClean="0"/>
              <a:t> </a:t>
            </a:r>
            <a:r>
              <a:rPr lang="fi-FI" b="1" dirty="0" err="1" smtClean="0"/>
              <a:t>state</a:t>
            </a:r>
            <a:r>
              <a:rPr lang="fi-FI" dirty="0" smtClean="0"/>
              <a:t> into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/>
              <a:t>S</a:t>
            </a:r>
            <a:r>
              <a:rPr lang="fi-FI" dirty="0" err="1" smtClean="0"/>
              <a:t>tack</a:t>
            </a:r>
            <a:r>
              <a:rPr lang="fi-FI" dirty="0" smtClean="0"/>
              <a:t> (</a:t>
            </a:r>
            <a:r>
              <a:rPr lang="fi-FI" b="1" dirty="0" err="1" smtClean="0"/>
              <a:t>satck</a:t>
            </a:r>
            <a:r>
              <a:rPr lang="fi-FI" dirty="0" smtClean="0"/>
              <a:t>) </a:t>
            </a:r>
            <a:r>
              <a:rPr lang="fi-FI" dirty="0" err="1" smtClean="0"/>
              <a:t>or</a:t>
            </a:r>
            <a:r>
              <a:rPr lang="fi-FI" dirty="0" smtClean="0"/>
              <a:t> Queue (</a:t>
            </a:r>
            <a:r>
              <a:rPr lang="fi-FI" b="1" dirty="0" err="1" smtClean="0"/>
              <a:t>queue</a:t>
            </a:r>
            <a:r>
              <a:rPr lang="fi-FI" dirty="0" smtClean="0"/>
              <a:t>)</a:t>
            </a:r>
          </a:p>
          <a:p>
            <a:r>
              <a:rPr lang="fi-FI" dirty="0" smtClean="0"/>
              <a:t> </a:t>
            </a:r>
            <a:r>
              <a:rPr lang="fi-FI" dirty="0" err="1" smtClean="0"/>
              <a:t>state</a:t>
            </a:r>
            <a:r>
              <a:rPr lang="fi-FI" dirty="0" smtClean="0"/>
              <a:t>=</a:t>
            </a:r>
            <a:r>
              <a:rPr lang="fi-FI" dirty="0" err="1" smtClean="0"/>
              <a:t>util.Stack.pop</a:t>
            </a:r>
            <a:r>
              <a:rPr lang="fi-FI" dirty="0" smtClean="0"/>
              <a:t>(</a:t>
            </a:r>
            <a:r>
              <a:rPr lang="fi-FI" b="1" dirty="0" err="1" smtClean="0"/>
              <a:t>stack</a:t>
            </a:r>
            <a:r>
              <a:rPr lang="fi-FI" dirty="0" smtClean="0"/>
              <a:t>): pop  </a:t>
            </a:r>
            <a:r>
              <a:rPr lang="fi-FI" dirty="0" err="1" smtClean="0"/>
              <a:t>the</a:t>
            </a:r>
            <a:r>
              <a:rPr lang="fi-FI" dirty="0" smtClean="0"/>
              <a:t>  </a:t>
            </a:r>
            <a:r>
              <a:rPr lang="fi-FI" dirty="0" err="1" smtClean="0"/>
              <a:t>last</a:t>
            </a:r>
            <a:r>
              <a:rPr lang="fi-FI" dirty="0" smtClean="0"/>
              <a:t> </a:t>
            </a:r>
            <a:r>
              <a:rPr lang="fi-FI" dirty="0" err="1" smtClean="0"/>
              <a:t>element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a </a:t>
            </a:r>
            <a:r>
              <a:rPr lang="fi-FI" dirty="0" err="1" smtClean="0"/>
              <a:t>stack</a:t>
            </a:r>
            <a:r>
              <a:rPr lang="fi-FI" dirty="0" smtClean="0"/>
              <a:t> </a:t>
            </a:r>
            <a:r>
              <a:rPr lang="fi-FI" b="1" dirty="0" err="1" smtClean="0"/>
              <a:t>stack</a:t>
            </a:r>
            <a:endParaRPr lang="fi-FI" b="1" dirty="0" smtClean="0"/>
          </a:p>
          <a:p>
            <a:r>
              <a:rPr lang="fi-FI" dirty="0" smtClean="0"/>
              <a:t> </a:t>
            </a:r>
            <a:r>
              <a:rPr lang="fi-FI" dirty="0" err="1" smtClean="0"/>
              <a:t>state</a:t>
            </a:r>
            <a:r>
              <a:rPr lang="fi-FI" dirty="0" smtClean="0"/>
              <a:t>=</a:t>
            </a:r>
            <a:r>
              <a:rPr lang="fi-FI" dirty="0" err="1" smtClean="0"/>
              <a:t>util.Queue.pop</a:t>
            </a:r>
            <a:r>
              <a:rPr lang="fi-FI" dirty="0" smtClean="0"/>
              <a:t>(</a:t>
            </a:r>
            <a:r>
              <a:rPr lang="fi-FI" b="1" dirty="0" err="1" smtClean="0"/>
              <a:t>queue</a:t>
            </a:r>
            <a:r>
              <a:rPr lang="fi-FI" dirty="0" smtClean="0"/>
              <a:t>):  pop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last</a:t>
            </a:r>
            <a:r>
              <a:rPr lang="fi-FI" dirty="0" smtClean="0"/>
              <a:t> </a:t>
            </a:r>
            <a:r>
              <a:rPr lang="fi-FI" dirty="0" err="1" smtClean="0"/>
              <a:t>element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Queue  </a:t>
            </a:r>
            <a:r>
              <a:rPr lang="fi-FI" b="1" dirty="0" err="1" smtClean="0"/>
              <a:t>queue</a:t>
            </a:r>
            <a:r>
              <a:rPr lang="fi-FI" dirty="0" smtClean="0"/>
              <a:t>.</a:t>
            </a:r>
          </a:p>
          <a:p>
            <a:r>
              <a:rPr lang="fi-FI" dirty="0" err="1"/>
              <a:t>problem.isGoalState</a:t>
            </a:r>
            <a:r>
              <a:rPr lang="fi-FI" dirty="0"/>
              <a:t>(</a:t>
            </a:r>
            <a:r>
              <a:rPr lang="fi-FI" dirty="0" err="1"/>
              <a:t>state</a:t>
            </a:r>
            <a:r>
              <a:rPr lang="fi-FI" dirty="0" smtClean="0"/>
              <a:t>)): </a:t>
            </a:r>
            <a:r>
              <a:rPr lang="fi-FI" dirty="0" err="1" smtClean="0"/>
              <a:t>check</a:t>
            </a:r>
            <a:r>
              <a:rPr lang="fi-FI" dirty="0" smtClean="0"/>
              <a:t> </a:t>
            </a:r>
            <a:r>
              <a:rPr lang="fi-FI" dirty="0" err="1" smtClean="0"/>
              <a:t>if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state</a:t>
            </a:r>
            <a:r>
              <a:rPr lang="fi-FI" dirty="0" smtClean="0"/>
              <a:t>  </a:t>
            </a:r>
            <a:r>
              <a:rPr lang="fi-FI" b="1" dirty="0" err="1" smtClean="0"/>
              <a:t>state</a:t>
            </a:r>
            <a:r>
              <a:rPr lang="fi-FI" dirty="0" smtClean="0"/>
              <a:t> is a </a:t>
            </a:r>
            <a:r>
              <a:rPr lang="fi-FI" dirty="0" err="1" smtClean="0"/>
              <a:t>final</a:t>
            </a:r>
            <a:r>
              <a:rPr lang="fi-FI" dirty="0" smtClean="0"/>
              <a:t> </a:t>
            </a:r>
            <a:r>
              <a:rPr lang="fi-FI" dirty="0" err="1" smtClean="0"/>
              <a:t>state</a:t>
            </a:r>
            <a:endParaRPr lang="fi-FI" dirty="0" smtClean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46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1: Search in </a:t>
            </a:r>
            <a:r>
              <a:rPr lang="en-US" b="1" dirty="0" err="1"/>
              <a:t>Pacman</a:t>
            </a:r>
            <a:r>
              <a:rPr lang="en-US" b="1" dirty="0"/>
              <a:t> (code)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your implementation by running the </a:t>
            </a:r>
            <a:r>
              <a:rPr lang="en-US" dirty="0" err="1" smtClean="0"/>
              <a:t>autograder</a:t>
            </a:r>
            <a:r>
              <a:rPr lang="en-US" dirty="0" smtClean="0"/>
              <a:t> function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autogra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8994" y="2537012"/>
            <a:ext cx="7886321" cy="3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 Write a short report explaining your implementation .</a:t>
            </a:r>
          </a:p>
          <a:p>
            <a:r>
              <a:rPr lang="en-US" dirty="0" smtClean="0"/>
              <a:t> Send  your report and your code  to Zinelabidine.Boulkenafet@oulu.fi   before </a:t>
            </a:r>
            <a:r>
              <a:rPr lang="en-US" b="1" dirty="0" smtClean="0"/>
              <a:t>09/02/2018</a:t>
            </a:r>
            <a:r>
              <a:rPr lang="en-US" dirty="0" smtClean="0"/>
              <a:t>.</a:t>
            </a:r>
          </a:p>
          <a:p>
            <a:r>
              <a:rPr lang="en-US" dirty="0" smtClean="0"/>
              <a:t> Try to start early and ask questions if you have any problems. </a:t>
            </a:r>
          </a:p>
          <a:p>
            <a:r>
              <a:rPr lang="en-US" dirty="0" smtClean="0"/>
              <a:t> The projects can be done individually or in a team  of  2 or 3 students.</a:t>
            </a:r>
          </a:p>
        </p:txBody>
      </p:sp>
    </p:spTree>
    <p:extLst>
      <p:ext uri="{BB962C8B-B14F-4D97-AF65-F5344CB8AC3E}">
        <p14:creationId xmlns:p14="http://schemas.microsoft.com/office/powerpoint/2010/main" val="9297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Pacman Game</a:t>
            </a:r>
            <a:endParaRPr lang="fi-FI" dirty="0"/>
          </a:p>
        </p:txBody>
      </p:sp>
      <p:pic>
        <p:nvPicPr>
          <p:cNvPr id="6" name="pacman_mp4_Output_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450" y="1515354"/>
            <a:ext cx="9815099" cy="47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smtClean="0"/>
              <a:t> </a:t>
            </a:r>
            <a:r>
              <a:rPr lang="en-US" b="1" dirty="0" smtClean="0"/>
              <a:t>Project 1: Search in Pacman</a:t>
            </a:r>
            <a:endParaRPr lang="fi-FI" dirty="0"/>
          </a:p>
        </p:txBody>
      </p:sp>
      <p:pic>
        <p:nvPicPr>
          <p:cNvPr id="3" name="al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800" end="150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535" y="1690688"/>
            <a:ext cx="10522633" cy="478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Project 1: Search in Pacman (Q1,2,3 and 4)</a:t>
            </a:r>
            <a:endParaRPr lang="fi-FI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Depth </a:t>
            </a:r>
            <a:r>
              <a:rPr lang="en-US" dirty="0"/>
              <a:t>First Search </a:t>
            </a:r>
            <a:r>
              <a:rPr lang="en-US" dirty="0" smtClean="0"/>
              <a:t> (</a:t>
            </a:r>
            <a:r>
              <a:rPr lang="en-US" dirty="0"/>
              <a:t>Question </a:t>
            </a:r>
            <a:r>
              <a:rPr lang="en-US" dirty="0" smtClean="0"/>
              <a:t>1)</a:t>
            </a:r>
          </a:p>
          <a:p>
            <a:r>
              <a:rPr lang="en-US" dirty="0" smtClean="0"/>
              <a:t>Breadth </a:t>
            </a:r>
            <a:r>
              <a:rPr lang="en-US" dirty="0"/>
              <a:t>First Search </a:t>
            </a:r>
            <a:r>
              <a:rPr lang="en-US" dirty="0" smtClean="0"/>
              <a:t> (</a:t>
            </a:r>
            <a:r>
              <a:rPr lang="en-US" dirty="0"/>
              <a:t>Question 2).</a:t>
            </a:r>
            <a:endParaRPr lang="en-US" dirty="0" smtClean="0"/>
          </a:p>
          <a:p>
            <a:r>
              <a:rPr lang="en-US" dirty="0" smtClean="0"/>
              <a:t>Uniform Cost </a:t>
            </a:r>
            <a:r>
              <a:rPr lang="en-US" dirty="0"/>
              <a:t>search </a:t>
            </a:r>
            <a:r>
              <a:rPr lang="en-US" dirty="0" smtClean="0"/>
              <a:t> (</a:t>
            </a:r>
            <a:r>
              <a:rPr lang="en-US" dirty="0"/>
              <a:t>Question 3)</a:t>
            </a:r>
            <a:endParaRPr lang="en-US" dirty="0" smtClean="0"/>
          </a:p>
          <a:p>
            <a:r>
              <a:rPr lang="fr-FR" dirty="0" smtClean="0"/>
              <a:t>A</a:t>
            </a:r>
            <a:r>
              <a:rPr lang="fr-FR" dirty="0"/>
              <a:t>* </a:t>
            </a:r>
            <a:r>
              <a:rPr lang="fr-FR" dirty="0" err="1" smtClean="0"/>
              <a:t>search</a:t>
            </a:r>
            <a:r>
              <a:rPr lang="fr-FR" dirty="0"/>
              <a:t>  (Question 4)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680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Search problem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7725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 </a:t>
            </a:r>
            <a:r>
              <a:rPr lang="en-US" dirty="0" smtClean="0"/>
              <a:t>Any </a:t>
            </a:r>
            <a:r>
              <a:rPr lang="en-US" dirty="0" smtClean="0">
                <a:solidFill>
                  <a:srgbClr val="FF0000"/>
                </a:solidFill>
              </a:rPr>
              <a:t>search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problem </a:t>
            </a:r>
            <a:r>
              <a:rPr lang="en-US" dirty="0" smtClean="0"/>
              <a:t> is defined :</a:t>
            </a: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state </a:t>
            </a:r>
            <a:r>
              <a:rPr lang="en-US" dirty="0" smtClean="0"/>
              <a:t> representation (</a:t>
            </a:r>
            <a:r>
              <a:rPr lang="en-US" dirty="0" err="1" smtClean="0"/>
              <a:t>e.x</a:t>
            </a:r>
            <a:r>
              <a:rPr lang="en-US" dirty="0" smtClean="0"/>
              <a:t>., [</a:t>
            </a:r>
            <a:r>
              <a:rPr lang="en-US" dirty="0" err="1" smtClean="0"/>
              <a:t>pacman</a:t>
            </a:r>
            <a:r>
              <a:rPr lang="en-US" dirty="0" smtClean="0"/>
              <a:t> position,  food positions, ghosts positions])</a:t>
            </a: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A successor </a:t>
            </a:r>
            <a:r>
              <a:rPr lang="en-US" dirty="0" smtClean="0"/>
              <a:t>function  (with </a:t>
            </a:r>
            <a:r>
              <a:rPr lang="en-US" dirty="0"/>
              <a:t>actions, costs)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 smtClean="0"/>
              <a:t>A goal test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solution</a:t>
            </a:r>
            <a:r>
              <a:rPr lang="en-US" dirty="0"/>
              <a:t> is a sequence of actions </a:t>
            </a:r>
            <a:r>
              <a:rPr lang="en-US" dirty="0" smtClean="0"/>
              <a:t>(  directions) </a:t>
            </a:r>
            <a:r>
              <a:rPr lang="en-US" dirty="0"/>
              <a:t>which transforms the start state to a goal state</a:t>
            </a: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8618" y="353300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19768" y="318693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38816" y="394893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8543467" y="344252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8543467" y="397592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8314867" y="306152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8314867" y="428072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  <p:extLst>
      <p:ext uri="{BB962C8B-B14F-4D97-AF65-F5344CB8AC3E}">
        <p14:creationId xmlns:p14="http://schemas.microsoft.com/office/powerpoint/2010/main" val="4692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895" y="365125"/>
            <a:ext cx="10564906" cy="1325563"/>
          </a:xfrm>
        </p:spPr>
        <p:txBody>
          <a:bodyPr>
            <a:normAutofit/>
          </a:bodyPr>
          <a:lstStyle/>
          <a:p>
            <a:pPr algn="ctr"/>
            <a:r>
              <a:rPr lang="fi-FI" sz="4000" dirty="0" smtClean="0"/>
              <a:t> </a:t>
            </a:r>
            <a:r>
              <a:rPr lang="en-US" sz="3600" b="1" dirty="0" smtClean="0"/>
              <a:t>Project 1: Search in </a:t>
            </a:r>
            <a:r>
              <a:rPr lang="en-US" sz="3600" b="1" dirty="0"/>
              <a:t>Pacman (Q1,2,3 and 4)</a:t>
            </a:r>
            <a:endParaRPr lang="fi-FI" sz="3600" dirty="0"/>
          </a:p>
        </p:txBody>
      </p:sp>
      <p:pic>
        <p:nvPicPr>
          <p:cNvPr id="5" name="DF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535" y="1685363"/>
            <a:ext cx="10600477" cy="45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3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2097740"/>
            <a:ext cx="9829800" cy="4306231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537882" y="347196"/>
            <a:ext cx="10815918" cy="1325563"/>
          </a:xfrm>
        </p:spPr>
        <p:txBody>
          <a:bodyPr>
            <a:normAutofit/>
          </a:bodyPr>
          <a:lstStyle/>
          <a:p>
            <a:pPr algn="ctr"/>
            <a:r>
              <a:rPr lang="fi-FI" sz="4000" dirty="0"/>
              <a:t> </a:t>
            </a:r>
            <a:r>
              <a:rPr lang="en-US" sz="4000" b="1" dirty="0"/>
              <a:t>Project 1: Search in </a:t>
            </a:r>
            <a:r>
              <a:rPr lang="en-US" sz="4000" b="1" dirty="0" smtClean="0"/>
              <a:t>Pacman (Q1,2,3 and 4)</a:t>
            </a:r>
            <a:endParaRPr lang="en-US" sz="4000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768398" y="2947402"/>
            <a:ext cx="4415919" cy="2413000"/>
          </a:xfrm>
        </p:spPr>
        <p:txBody>
          <a:bodyPr/>
          <a:lstStyle/>
          <a:p>
            <a:r>
              <a:rPr lang="en-US" sz="2400" dirty="0" smtClean="0"/>
              <a:t>Problem: </a:t>
            </a:r>
            <a:r>
              <a:rPr lang="en-US" sz="2400" dirty="0" err="1" smtClean="0"/>
              <a:t>Pathing</a:t>
            </a:r>
            <a:endParaRPr lang="en-US" sz="2400" dirty="0" smtClean="0"/>
          </a:p>
          <a:p>
            <a:pPr lvl="1"/>
            <a:r>
              <a:rPr lang="en-US" sz="2000" dirty="0" smtClean="0"/>
              <a:t>States: </a:t>
            </a:r>
            <a:r>
              <a:rPr lang="en-US" sz="2000" i="1" dirty="0" smtClean="0"/>
              <a:t>(</a:t>
            </a:r>
            <a:r>
              <a:rPr lang="en-US" sz="2000" i="1" dirty="0" err="1" smtClean="0"/>
              <a:t>x,y</a:t>
            </a:r>
            <a:r>
              <a:rPr lang="en-US" sz="2000" i="1" dirty="0" smtClean="0"/>
              <a:t>) </a:t>
            </a:r>
            <a:r>
              <a:rPr lang="en-US" sz="2000" dirty="0" smtClean="0"/>
              <a:t>location</a:t>
            </a:r>
          </a:p>
          <a:p>
            <a:pPr lvl="1"/>
            <a:r>
              <a:rPr lang="en-US" sz="2000" dirty="0" smtClean="0"/>
              <a:t>Successor: update the location of </a:t>
            </a:r>
            <a:r>
              <a:rPr lang="en-US" sz="2000" dirty="0" err="1" smtClean="0"/>
              <a:t>pacman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/>
              <a:t>Goal test: is (</a:t>
            </a:r>
            <a:r>
              <a:rPr lang="en-US" sz="2000" dirty="0" err="1" smtClean="0"/>
              <a:t>x,y</a:t>
            </a:r>
            <a:r>
              <a:rPr lang="en-US" sz="2000" dirty="0" smtClean="0"/>
              <a:t>)==food position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5" y="2656862"/>
            <a:ext cx="5008098" cy="30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0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i-FI" sz="4000" dirty="0" smtClean="0"/>
              <a:t> </a:t>
            </a:r>
            <a:r>
              <a:rPr lang="en-US" sz="4000" b="1" dirty="0" smtClean="0"/>
              <a:t>Project 1: Search in </a:t>
            </a:r>
            <a:r>
              <a:rPr lang="en-US" sz="4000" b="1" dirty="0"/>
              <a:t>Pacman (</a:t>
            </a:r>
            <a:r>
              <a:rPr lang="en-US" sz="4000" b="1" dirty="0" smtClean="0"/>
              <a:t>Q 5 and 6)</a:t>
            </a:r>
            <a:endParaRPr lang="fi-FI" sz="4000" dirty="0"/>
          </a:p>
        </p:txBody>
      </p:sp>
      <p:pic>
        <p:nvPicPr>
          <p:cNvPr id="3" name="corner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60" end="45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4732" y="1561514"/>
            <a:ext cx="8173330" cy="43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1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064454" y="1828800"/>
            <a:ext cx="10456985" cy="47244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Project 1: Search in Pacman (Q 5 and 6)</a:t>
            </a:r>
            <a:endParaRPr lang="en-US" sz="40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739010" y="2880507"/>
            <a:ext cx="4736123" cy="2405063"/>
          </a:xfrm>
        </p:spPr>
        <p:txBody>
          <a:bodyPr/>
          <a:lstStyle/>
          <a:p>
            <a:r>
              <a:rPr lang="en-US" sz="2400" dirty="0" smtClean="0"/>
              <a:t>Problem: </a:t>
            </a:r>
            <a:r>
              <a:rPr lang="fi-FI" sz="2400" b="1" dirty="0"/>
              <a:t>Finding All the Corners </a:t>
            </a:r>
            <a:endParaRPr lang="fi-FI" sz="2400" b="1" dirty="0" smtClean="0"/>
          </a:p>
          <a:p>
            <a:pPr lvl="1"/>
            <a:r>
              <a:rPr lang="en-US" sz="2000" dirty="0" smtClean="0"/>
              <a:t>States: {(</a:t>
            </a:r>
            <a:r>
              <a:rPr lang="en-US" sz="2000" dirty="0" err="1" smtClean="0"/>
              <a:t>x,y</a:t>
            </a:r>
            <a:r>
              <a:rPr lang="en-US" sz="2000" dirty="0" smtClean="0"/>
              <a:t>), </a:t>
            </a:r>
            <a:r>
              <a:rPr lang="en-US" sz="2000" dirty="0" smtClean="0"/>
              <a:t>corners </a:t>
            </a:r>
            <a:r>
              <a:rPr lang="en-US" sz="2000" dirty="0" err="1" smtClean="0"/>
              <a:t>booleans</a:t>
            </a:r>
            <a:r>
              <a:rPr lang="en-US" sz="2000" dirty="0" smtClean="0"/>
              <a:t>}</a:t>
            </a:r>
            <a:endParaRPr lang="en-US" sz="2000" dirty="0" smtClean="0"/>
          </a:p>
          <a:p>
            <a:pPr lvl="1"/>
            <a:r>
              <a:rPr lang="en-US" sz="2000" dirty="0" smtClean="0"/>
              <a:t>Successor: update location and possibly </a:t>
            </a:r>
            <a:r>
              <a:rPr lang="en-US" sz="2000" dirty="0" smtClean="0"/>
              <a:t>a corner </a:t>
            </a:r>
            <a:r>
              <a:rPr lang="en-US" sz="2000" dirty="0" err="1" smtClean="0"/>
              <a:t>boolean</a:t>
            </a:r>
            <a:endParaRPr lang="en-US" sz="2000" dirty="0" smtClean="0"/>
          </a:p>
          <a:p>
            <a:pPr lvl="1"/>
            <a:r>
              <a:rPr lang="en-US" sz="2000" dirty="0" smtClean="0"/>
              <a:t>Goal test: all corners are true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2643410"/>
            <a:ext cx="5473505" cy="321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5511</TotalTime>
  <Words>658</Words>
  <Application>Microsoft Office PowerPoint</Application>
  <PresentationFormat>Widescreen</PresentationFormat>
  <Paragraphs>100</Paragraphs>
  <Slides>16</Slides>
  <Notes>16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AI  projects</vt:lpstr>
      <vt:lpstr>Pacman Game</vt:lpstr>
      <vt:lpstr> Project 1: Search in Pacman</vt:lpstr>
      <vt:lpstr>Project 1: Search in Pacman (Q1,2,3 and 4)</vt:lpstr>
      <vt:lpstr>Search problem</vt:lpstr>
      <vt:lpstr> Project 1: Search in Pacman (Q1,2,3 and 4)</vt:lpstr>
      <vt:lpstr> Project 1: Search in Pacman (Q1,2,3 and 4)</vt:lpstr>
      <vt:lpstr> Project 1: Search in Pacman (Q 5 and 6)</vt:lpstr>
      <vt:lpstr>Project 1: Search in Pacman (Q 5 and 6)</vt:lpstr>
      <vt:lpstr> Project 1: Search in Pacman (Q 7 and 8)</vt:lpstr>
      <vt:lpstr>Project 1: Search in Pacman (Q 7 and 8)</vt:lpstr>
      <vt:lpstr>Project 1: Search in Pacman (Background)</vt:lpstr>
      <vt:lpstr> Project 1: Search in Pacman (code)</vt:lpstr>
      <vt:lpstr> Project 1: Useful function</vt:lpstr>
      <vt:lpstr>Project 1: Search in Pacman (code)</vt:lpstr>
      <vt:lpstr>Conclusions</vt:lpstr>
    </vt:vector>
  </TitlesOfParts>
  <Company>University of Oulu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Search in Pacman</dc:title>
  <dc:creator>Zinelabidine Boulkenafet</dc:creator>
  <cp:lastModifiedBy>PC user account</cp:lastModifiedBy>
  <cp:revision>86</cp:revision>
  <dcterms:created xsi:type="dcterms:W3CDTF">2017-01-16T11:48:45Z</dcterms:created>
  <dcterms:modified xsi:type="dcterms:W3CDTF">2018-01-18T08:34:49Z</dcterms:modified>
</cp:coreProperties>
</file>